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Raleway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Raleway-boldItalic.fntdata"/><Relationship Id="rId9" Type="http://schemas.openxmlformats.org/officeDocument/2006/relationships/font" Target="fonts/Ralewa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title"/>
          </p:nvPr>
        </p:nvSpPr>
        <p:spPr>
          <a:xfrm>
            <a:off x="238900" y="44700"/>
            <a:ext cx="10342200" cy="109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254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</a:pPr>
            <a:r>
              <a:rPr b="1" lang="pt-BR" sz="2800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Disciplina: Lean Startup 1</a:t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275675" y="950487"/>
            <a:ext cx="7791555" cy="5586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Escopo: </a:t>
            </a:r>
            <a:r>
              <a:rPr b="0" i="0" lang="pt-BR" sz="18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Metodologia</a:t>
            </a:r>
            <a:r>
              <a:rPr b="1" i="0" lang="pt-BR" sz="18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b="0" i="0" lang="pt-BR" sz="18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Lean Startup - elaboração de modelo de negócio que atenda os usuários e stakeholders, e que seja viável técnica e economicamente no mercado, por meio de testes de hipóteses de negócios de forma rápida e iterativa; Desenvolvimento de Clientes - como conversar com os clientes para validar e invalidar ideias de startup.</a:t>
            </a:r>
            <a:endParaRPr/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rgbClr val="3A3838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Métodos previstos</a:t>
            </a:r>
            <a:r>
              <a:rPr b="0" i="0" lang="pt-BR" sz="18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: Desenvolvimento de um modelo de negócio de startup, utilizando a abordagem Project Based Learning com ciclos de aprendizagem curtos (BML).</a:t>
            </a:r>
            <a:endParaRPr/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rgbClr val="3A3838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Público alvo: </a:t>
            </a:r>
            <a:r>
              <a:rPr b="0" i="0" lang="pt-BR" sz="16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Engenheiros, designers, administradores, arquitetos, empreendedores em geral,  pós-graduandos em Engenharias e áreas afins. </a:t>
            </a:r>
            <a:endParaRPr/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3A3838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Horário: Quintas, das 8h às 12h. </a:t>
            </a:r>
            <a:endParaRPr/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3A3838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Modalidade: Presencial</a:t>
            </a:r>
            <a:endParaRPr/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3A3838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Duração: 3 créditos, 12 semanas, 2</a:t>
            </a:r>
            <a:r>
              <a:rPr b="1" baseline="30000" i="0" lang="pt-BR" sz="1800" u="sng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o</a:t>
            </a:r>
            <a:r>
              <a:rPr b="1" i="0" lang="pt-BR" sz="18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 Trimestre Letivo, 12/06 a 11/09</a:t>
            </a:r>
            <a:endParaRPr/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3A3838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Matrícula: https://ppgep.ufsc.br/matricula-em-disciplina-isolada/</a:t>
            </a:r>
            <a:endParaRPr/>
          </a:p>
          <a:p>
            <a:pPr indent="0" lvl="0" marL="254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3A3838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90" name="Google Shape;90;p13"/>
          <p:cNvPicPr preferRelativeResize="0"/>
          <p:nvPr/>
        </p:nvPicPr>
        <p:blipFill rotWithShape="1">
          <a:blip r:embed="rId3">
            <a:alphaModFix/>
          </a:blip>
          <a:srcRect b="15938" l="0" r="0" t="0"/>
          <a:stretch/>
        </p:blipFill>
        <p:spPr>
          <a:xfrm>
            <a:off x="11467775" y="6278269"/>
            <a:ext cx="661775" cy="5479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1" name="Google Shape;91;p13"/>
          <p:cNvCxnSpPr/>
          <p:nvPr/>
        </p:nvCxnSpPr>
        <p:spPr>
          <a:xfrm>
            <a:off x="185575" y="6593050"/>
            <a:ext cx="9618000" cy="0"/>
          </a:xfrm>
          <a:prstGeom prst="straightConnector1">
            <a:avLst/>
          </a:prstGeom>
          <a:noFill/>
          <a:ln cap="flat" cmpd="sng" w="9525">
            <a:solidFill>
              <a:srgbClr val="AEABAB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2" name="Google Shape;92;p13"/>
          <p:cNvSpPr/>
          <p:nvPr/>
        </p:nvSpPr>
        <p:spPr>
          <a:xfrm>
            <a:off x="207775" y="6537393"/>
            <a:ext cx="9573600" cy="26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1800"/>
              <a:buFont typeface="Calibri"/>
              <a:buNone/>
            </a:pPr>
            <a:r>
              <a:rPr b="0" i="0" lang="pt-BR" sz="1800" u="none" cap="none" strike="noStrike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Programa de Pós-Graduação em Engenharia de Produção</a:t>
            </a:r>
            <a:endParaRPr b="0" i="0" sz="14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155470" y="6382805"/>
            <a:ext cx="1290105" cy="45392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4" name="Google Shape;94;p13"/>
          <p:cNvGrpSpPr/>
          <p:nvPr/>
        </p:nvGrpSpPr>
        <p:grpSpPr>
          <a:xfrm>
            <a:off x="11267080" y="-20477"/>
            <a:ext cx="941244" cy="1635966"/>
            <a:chOff x="10865380" y="-20476"/>
            <a:chExt cx="1342951" cy="2334168"/>
          </a:xfrm>
        </p:grpSpPr>
        <p:sp>
          <p:nvSpPr>
            <p:cNvPr id="95" name="Google Shape;95;p13"/>
            <p:cNvSpPr/>
            <p:nvPr/>
          </p:nvSpPr>
          <p:spPr>
            <a:xfrm rot="10800000">
              <a:off x="10865380" y="-20476"/>
              <a:ext cx="1338657" cy="991219"/>
            </a:xfrm>
            <a:prstGeom prst="rtTriangle">
              <a:avLst/>
            </a:prstGeom>
            <a:solidFill>
              <a:srgbClr val="2057AF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 rot="10800000">
              <a:off x="11321216" y="297016"/>
              <a:ext cx="887115" cy="1347457"/>
            </a:xfrm>
            <a:custGeom>
              <a:rect b="b" l="l" r="r" t="t"/>
              <a:pathLst>
                <a:path extrusionOk="0" h="1347456" w="887115">
                  <a:moveTo>
                    <a:pt x="0" y="686149"/>
                  </a:moveTo>
                  <a:lnTo>
                    <a:pt x="0" y="0"/>
                  </a:lnTo>
                  <a:lnTo>
                    <a:pt x="887115" y="1347456"/>
                  </a:lnTo>
                  <a:lnTo>
                    <a:pt x="0" y="686149"/>
                  </a:lnTo>
                  <a:close/>
                </a:path>
              </a:pathLst>
            </a:custGeom>
            <a:solidFill>
              <a:srgbClr val="3272DA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 rot="10800000">
              <a:off x="11713099" y="884592"/>
              <a:ext cx="487065" cy="1429100"/>
            </a:xfrm>
            <a:custGeom>
              <a:rect b="b" l="l" r="r" t="t"/>
              <a:pathLst>
                <a:path extrusionOk="0" h="1429099" w="487065">
                  <a:moveTo>
                    <a:pt x="0" y="686149"/>
                  </a:moveTo>
                  <a:lnTo>
                    <a:pt x="0" y="0"/>
                  </a:lnTo>
                  <a:lnTo>
                    <a:pt x="487065" y="1429099"/>
                  </a:lnTo>
                  <a:lnTo>
                    <a:pt x="0" y="686149"/>
                  </a:lnTo>
                  <a:close/>
                </a:path>
              </a:pathLst>
            </a:custGeom>
            <a:solidFill>
              <a:srgbClr val="5C8FE2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descr="Começar Ilustração Vetor Conceito Abstrato Lançamento Startups Empreendedorismo Nova Ideia Vetores De Bancos De Imagens Sem Royalties" id="98" name="Google Shape;98;p13"/>
          <p:cNvPicPr preferRelativeResize="0"/>
          <p:nvPr/>
        </p:nvPicPr>
        <p:blipFill rotWithShape="1">
          <a:blip r:embed="rId5">
            <a:alphaModFix/>
          </a:blip>
          <a:srcRect b="11560" l="9961" r="10652" t="10272"/>
          <a:stretch/>
        </p:blipFill>
        <p:spPr>
          <a:xfrm>
            <a:off x="8662898" y="674248"/>
            <a:ext cx="3163115" cy="3114578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3"/>
          <p:cNvSpPr txBox="1"/>
          <p:nvPr/>
        </p:nvSpPr>
        <p:spPr>
          <a:xfrm>
            <a:off x="8662898" y="4375702"/>
            <a:ext cx="3402881" cy="1631216"/>
          </a:xfrm>
          <a:prstGeom prst="rect">
            <a:avLst/>
          </a:pr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6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Prof. Fernando Forcellini, Dr. Eng</a:t>
            </a:r>
            <a:endParaRPr b="0" i="0" sz="1600" u="none" cap="none" strike="noStrike">
              <a:solidFill>
                <a:srgbClr val="3A3838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400" u="none" cap="none" strike="noStrike">
                <a:solidFill>
                  <a:srgbClr val="3A3838"/>
                </a:solidFill>
                <a:latin typeface="Raleway"/>
                <a:ea typeface="Raleway"/>
                <a:cs typeface="Raleway"/>
                <a:sym typeface="Raleway"/>
              </a:rPr>
              <a:t>Formado em Eng. de Produção pela UFSC, mestre e doutor em Eng. Mecânica (POSMEC – UFSC) e pós-doutorado em Desenvolvimento Lean de Produtos pela Eng. de Produção da EESC-USP. </a:t>
            </a:r>
            <a:endParaRPr/>
          </a:p>
        </p:txBody>
      </p:sp>
      <p:sp>
        <p:nvSpPr>
          <p:cNvPr id="100" name="Google Shape;100;p13"/>
          <p:cNvSpPr txBox="1"/>
          <p:nvPr/>
        </p:nvSpPr>
        <p:spPr>
          <a:xfrm>
            <a:off x="10781068" y="3758726"/>
            <a:ext cx="976549" cy="2000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Fonte: Depositphotos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