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Montserrat Medium"/>
      <p:regular r:id="rId7"/>
      <p:bold r:id="rId8"/>
      <p:italic r:id="rId9"/>
      <p:boldItalic r:id="rId10"/>
    </p:embeddedFont>
    <p:embeddedFont>
      <p:font typeface="Montserrat Light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Light-regular.fntdata"/><Relationship Id="rId10" Type="http://schemas.openxmlformats.org/officeDocument/2006/relationships/font" Target="fonts/MontserratMedium-boldItalic.fntdata"/><Relationship Id="rId13" Type="http://schemas.openxmlformats.org/officeDocument/2006/relationships/font" Target="fonts/MontserratLight-italic.fntdata"/><Relationship Id="rId12" Type="http://schemas.openxmlformats.org/officeDocument/2006/relationships/font" Target="fonts/MontserratLight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Medium-italic.fntdata"/><Relationship Id="rId14" Type="http://schemas.openxmlformats.org/officeDocument/2006/relationships/font" Target="fonts/MontserratLigh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ntserratMedium-regular.fntdata"/><Relationship Id="rId8" Type="http://schemas.openxmlformats.org/officeDocument/2006/relationships/font" Target="fonts/Montserrat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hyperlink" Target="http://lattes.cnpq.br/0319559373628489" TargetMode="External"/><Relationship Id="rId5" Type="http://schemas.openxmlformats.org/officeDocument/2006/relationships/image" Target="../media/image2.jpg"/><Relationship Id="rId6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 b="0" l="7115" r="0" t="0"/>
          <a:stretch/>
        </p:blipFill>
        <p:spPr>
          <a:xfrm>
            <a:off x="11074400" y="0"/>
            <a:ext cx="1117600" cy="2068461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/>
          <p:nvPr/>
        </p:nvSpPr>
        <p:spPr>
          <a:xfrm>
            <a:off x="876300" y="1068555"/>
            <a:ext cx="10306050" cy="1231106"/>
          </a:xfrm>
          <a:prstGeom prst="rect">
            <a:avLst/>
          </a:prstGeom>
          <a:solidFill>
            <a:srgbClr val="5C8FE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GISELE CHAVES, Dra.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Professora Associada EPS/UFSC, 15+ anos de experiência docente e experiência internacional.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Pesquisador em Produtividade em Pesquisa- CNPq 2.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Currículo </a:t>
            </a:r>
            <a:r>
              <a:rPr b="0" i="0" lang="pt-BR" sz="18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http://lattes.cnpq.br/0319559373628489</a:t>
            </a: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86" name="Google Shape;86;p13"/>
          <p:cNvSpPr/>
          <p:nvPr/>
        </p:nvSpPr>
        <p:spPr>
          <a:xfrm>
            <a:off x="594360" y="367784"/>
            <a:ext cx="1028700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Disciplina: Gerenciamento da Cadeia de Suprimentos</a:t>
            </a:r>
            <a:endParaRPr/>
          </a:p>
        </p:txBody>
      </p:sp>
      <p:sp>
        <p:nvSpPr>
          <p:cNvPr id="87" name="Google Shape;87;p13"/>
          <p:cNvSpPr/>
          <p:nvPr/>
        </p:nvSpPr>
        <p:spPr>
          <a:xfrm>
            <a:off x="877025" y="2431308"/>
            <a:ext cx="7524750" cy="8309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600" u="none" cap="none" strike="noStrike">
                <a:solidFill>
                  <a:srgbClr val="3B3838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Modalidade: </a:t>
            </a:r>
            <a:r>
              <a:rPr b="0" i="0" lang="pt-BR" sz="1600" u="none" cap="none" strike="noStrike">
                <a:solidFill>
                  <a:srgbClr val="3B3838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Presencial</a:t>
            </a:r>
            <a:endParaRPr b="0" i="0" sz="500" u="none" cap="none" strike="noStrike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B3838"/>
              </a:buClr>
              <a:buSzPts val="1600"/>
              <a:buFont typeface="Montserrat Medium"/>
              <a:buNone/>
            </a:pPr>
            <a:r>
              <a:rPr b="1" i="0" lang="pt-BR" sz="1600" u="none" cap="none" strike="noStrike">
                <a:solidFill>
                  <a:srgbClr val="3B3838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Horário: </a:t>
            </a:r>
            <a:r>
              <a:rPr b="0" i="0" lang="pt-BR" sz="1600" u="none" cap="none" strike="noStrike">
                <a:solidFill>
                  <a:srgbClr val="3B3838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quintas-feiras, das 14h às 18h - 2º Trimestre letivo/2025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B3838"/>
              </a:buClr>
              <a:buSzPts val="1600"/>
              <a:buFont typeface="Montserrat Medium"/>
              <a:buNone/>
            </a:pPr>
            <a:r>
              <a:rPr b="1" i="0" lang="pt-BR" sz="1600" u="none" cap="none" strike="noStrike">
                <a:solidFill>
                  <a:srgbClr val="3B3838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Duração: </a:t>
            </a:r>
            <a:r>
              <a:rPr b="0" i="0" lang="pt-BR" sz="1600" u="none" cap="none" strike="noStrike">
                <a:solidFill>
                  <a:srgbClr val="3B3838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12 semanas (3 créditos)</a:t>
            </a:r>
            <a:endParaRPr b="0" i="0" sz="1600" u="none" cap="none" strike="noStrike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88" name="Google Shape;88;p13"/>
          <p:cNvSpPr/>
          <p:nvPr/>
        </p:nvSpPr>
        <p:spPr>
          <a:xfrm>
            <a:off x="866775" y="3452752"/>
            <a:ext cx="10334625" cy="1231106"/>
          </a:xfrm>
          <a:prstGeom prst="rect">
            <a:avLst/>
          </a:prstGeom>
          <a:noFill/>
          <a:ln cap="flat" cmpd="sng" w="1587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3B3838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Escopo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400" u="none" cap="none" strike="noStrik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Projetos de redes de suprimentos; Integração, confiabilidade e riscos no Supply Chain Management (SCM); Gerenciamento da demanda e atendimento aos pedidos na SC. Avaliação de desempenho em nível de cadeia de suprimentos. Sustentabilidade e avanços dos sistemas de informação na SC. Tópicos especiais e tendências no SCM.</a:t>
            </a:r>
            <a:endParaRPr/>
          </a:p>
        </p:txBody>
      </p:sp>
      <p:sp>
        <p:nvSpPr>
          <p:cNvPr id="89" name="Google Shape;89;p13"/>
          <p:cNvSpPr/>
          <p:nvPr/>
        </p:nvSpPr>
        <p:spPr>
          <a:xfrm>
            <a:off x="879654" y="4758264"/>
            <a:ext cx="1038225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00" u="none" cap="none" strike="noStrike">
                <a:solidFill>
                  <a:srgbClr val="3B3838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Métodos previstos</a:t>
            </a:r>
            <a:r>
              <a:rPr b="0" i="0" lang="pt-BR" sz="1400" u="none" cap="none" strike="noStrike">
                <a:solidFill>
                  <a:srgbClr val="3B3838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: Aulas expositivas, seminários,  estudos de caso e simulação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Público alvo: </a:t>
            </a:r>
            <a:r>
              <a:rPr lang="pt-BR"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apenas alunos matriculados no PPGEP ou em outros programas</a:t>
            </a:r>
            <a:endParaRPr sz="14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Matrícula: </a:t>
            </a:r>
            <a:r>
              <a:rPr lang="pt-BR"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https://ppgep.ufsc.br/matricula-em-disciplina-isolada/</a:t>
            </a:r>
            <a:endParaRPr sz="14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885825" y="6309678"/>
            <a:ext cx="11020425" cy="2965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6350" lvl="0" marL="32385" marR="246507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rgbClr val="757070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Programa de Pós-Graduação em Engenharia de Produção – PPGEP/UFSC</a:t>
            </a:r>
            <a:endParaRPr sz="1600">
              <a:solidFill>
                <a:srgbClr val="3B3838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898380" y="5926455"/>
            <a:ext cx="1036320" cy="45339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900728" y="5581651"/>
            <a:ext cx="929322" cy="84455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3"/>
          <p:cNvSpPr/>
          <p:nvPr/>
        </p:nvSpPr>
        <p:spPr>
          <a:xfrm>
            <a:off x="923925" y="6229350"/>
            <a:ext cx="904875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