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5C8FE2"/>
    <a:srgbClr val="327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1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0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s-CO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s-CO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CO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98E61-67B4-4415-B932-51C5A3870B9D}" type="datetimeFigureOut">
              <a:rPr lang="es-CO" smtClean="0"/>
              <a:t>18/02/2025</a:t>
            </a:fld>
            <a:endParaRPr lang="es-CO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83A4-9BCE-4F8F-A544-1988DD1D33C8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pgep.ufsc.br/matricula-em-disciplina-isolad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7116"/>
          <a:stretch>
            <a:fillRect/>
          </a:stretch>
        </p:blipFill>
        <p:spPr>
          <a:xfrm>
            <a:off x="11074400" y="0"/>
            <a:ext cx="1117600" cy="2068461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97230" y="1049020"/>
            <a:ext cx="10797540" cy="942975"/>
          </a:xfrm>
          <a:prstGeom prst="rect">
            <a:avLst/>
          </a:prstGeom>
          <a:solidFill>
            <a:schemeClr val="bg1"/>
          </a:solidFill>
          <a:ln w="28575">
            <a:solidFill>
              <a:srgbClr val="5C8FE2"/>
            </a:solidFill>
          </a:ln>
        </p:spPr>
        <p:txBody>
          <a:bodyPr wrap="square">
            <a:noAutofit/>
          </a:bodyPr>
          <a:lstStyle/>
          <a:p>
            <a:pPr algn="ctr"/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Carlos Taboada Rodríguez, D. Sc.</a:t>
            </a:r>
          </a:p>
          <a:p>
            <a:pPr algn="ctr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Professor voluntário do EPS/UFSC, 45 anos de experiência em Logística e Organização da Produção - Curriculum Lattes: </a:t>
            </a:r>
            <a:r>
              <a:rPr lang="en-US" alt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http://lattes.cnpq.br/5905893327298080</a:t>
            </a:r>
            <a:r>
              <a:rPr lang="pt-BR" alt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endParaRPr lang="pt-BR" alt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97203" y="367784"/>
            <a:ext cx="10797594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Disciplina: EPS 6401 </a:t>
            </a:r>
            <a:r>
              <a:rPr lang="pt-BR" sz="2400" b="1" dirty="0">
                <a:solidFill>
                  <a:srgbClr val="333F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Logística Empresarial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97203" y="2061656"/>
            <a:ext cx="752475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s-CO" sz="1600" b="1" dirty="0">
                <a:solidFill>
                  <a:srgbClr val="3B3838"/>
                </a:solidFill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Modalidade: </a:t>
            </a:r>
            <a:r>
              <a:rPr lang="pt-BR" sz="1600" dirty="0">
                <a:solidFill>
                  <a:srgbClr val="3B3838"/>
                </a:solidFill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Remota (on-line)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es-CO" sz="1600" b="1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Horário: </a:t>
            </a:r>
            <a:r>
              <a:rPr kumimoji="0" lang="pt-BR" altLang="es-CO" sz="16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segundas-feiras, das 14:00h às 18:00h - 1º Trimestre letivo/2025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altLang="es-CO" sz="1600" b="1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Duração: </a:t>
            </a:r>
            <a:r>
              <a:rPr kumimoji="0" lang="pt-BR" altLang="es-CO" sz="16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12 semanas (3 créditos)</a:t>
            </a:r>
            <a:endParaRPr kumimoji="0" lang="pt-BR" altLang="es-C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97203" y="2855456"/>
            <a:ext cx="10797594" cy="2522855"/>
          </a:xfrm>
          <a:prstGeom prst="rect">
            <a:avLst/>
          </a:prstGeom>
          <a:ln w="158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3B3838"/>
                </a:solidFill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Escopo</a:t>
            </a:r>
          </a:p>
          <a:p>
            <a:pPr algn="just"/>
            <a:r>
              <a:rPr lang="pt-BR" sz="1400" dirty="0">
                <a:latin typeface="Montserrat Light" pitchFamily="2" charset="0"/>
              </a:rPr>
              <a:t>Partindo da identificação pelo Banco Mundial, que a Logística Influencia na competitividade das nações, a disciplina estudará o  Sistema  </a:t>
            </a:r>
            <a:r>
              <a:rPr lang="en-US" altLang="pt-BR" sz="1400" dirty="0">
                <a:latin typeface="Montserrat Light" pitchFamily="2" charset="0"/>
              </a:rPr>
              <a:t>Log</a:t>
            </a:r>
            <a:r>
              <a:rPr lang="en-US" altLang="en-US" sz="1400" dirty="0">
                <a:latin typeface="Montserrat Light" pitchFamily="2" charset="0"/>
              </a:rPr>
              <a:t>í</a:t>
            </a:r>
            <a:r>
              <a:rPr lang="en-US" altLang="pt-BR" sz="1400" dirty="0">
                <a:latin typeface="Montserrat Light" pitchFamily="2" charset="0"/>
              </a:rPr>
              <a:t>stic</a:t>
            </a:r>
            <a:r>
              <a:rPr lang="pt-BR" altLang="en-US" sz="1400" dirty="0">
                <a:latin typeface="Montserrat Light" pitchFamily="2" charset="0"/>
              </a:rPr>
              <a:t>o</a:t>
            </a:r>
            <a:r>
              <a:rPr lang="en-US" altLang="pt-BR" sz="1400" dirty="0">
                <a:latin typeface="Montserrat Light" pitchFamily="2" charset="0"/>
              </a:rPr>
              <a:t>, </a:t>
            </a:r>
            <a:r>
              <a:rPr lang="pt-BR" sz="1400" dirty="0">
                <a:latin typeface="Montserrat Light" pitchFamily="2" charset="0"/>
              </a:rPr>
              <a:t>a sua estruturação</a:t>
            </a:r>
            <a:r>
              <a:rPr lang="en-US" altLang="pt-BR" sz="1400" dirty="0">
                <a:latin typeface="Montserrat Light" pitchFamily="2" charset="0"/>
              </a:rPr>
              <a:t>, </a:t>
            </a:r>
            <a:r>
              <a:rPr lang="pt-BR" altLang="en-US" sz="1400" dirty="0">
                <a:latin typeface="Montserrat Light" pitchFamily="2" charset="0"/>
              </a:rPr>
              <a:t> e </a:t>
            </a:r>
            <a:r>
              <a:rPr lang="en-US" altLang="pt-BR" sz="1400" dirty="0">
                <a:latin typeface="Montserrat Light" pitchFamily="2" charset="0"/>
              </a:rPr>
              <a:t>as ferramentas que podem ser utilizadas para melhorar o seu desempenho</a:t>
            </a:r>
            <a:r>
              <a:rPr lang="pt-BR" altLang="en-US" sz="1400" dirty="0">
                <a:latin typeface="Montserrat Light" pitchFamily="2" charset="0"/>
              </a:rPr>
              <a:t>. O aluno apreenderá como sustentar </a:t>
            </a:r>
            <a:r>
              <a:rPr lang="en-US" altLang="pt-BR" sz="1400" dirty="0">
                <a:latin typeface="Montserrat Light" pitchFamily="2" charset="0"/>
              </a:rPr>
              <a:t> decis</a:t>
            </a:r>
            <a:r>
              <a:rPr lang="en-US" altLang="en-US" sz="1400" dirty="0">
                <a:latin typeface="Montserrat Light" pitchFamily="2" charset="0"/>
              </a:rPr>
              <a:t>õ</a:t>
            </a:r>
            <a:r>
              <a:rPr lang="en-US" altLang="pt-BR" sz="1400" dirty="0">
                <a:latin typeface="Montserrat Light" pitchFamily="2" charset="0"/>
              </a:rPr>
              <a:t>es tanto de natureza estrat</a:t>
            </a:r>
            <a:r>
              <a:rPr lang="en-US" altLang="en-US" sz="1400" dirty="0">
                <a:latin typeface="Montserrat Light" pitchFamily="2" charset="0"/>
              </a:rPr>
              <a:t>é</a:t>
            </a:r>
            <a:r>
              <a:rPr lang="en-US" altLang="pt-BR" sz="1400" dirty="0">
                <a:latin typeface="Montserrat Light" pitchFamily="2" charset="0"/>
              </a:rPr>
              <a:t>gica como operacional </a:t>
            </a:r>
            <a:r>
              <a:rPr lang="pt-BR" sz="1400" dirty="0">
                <a:latin typeface="Montserrat Light" pitchFamily="2" charset="0"/>
              </a:rPr>
              <a:t>nos problemas logísticos, conhecendo as caracteristicas da logistica industrial, reversa, do varejo e da última milha</a:t>
            </a:r>
            <a:r>
              <a:rPr lang="en-US" altLang="pt-BR" sz="1400" dirty="0">
                <a:latin typeface="Montserrat Light" pitchFamily="2" charset="0"/>
              </a:rPr>
              <a:t>. De igual foa acontece com o Gest</a:t>
            </a:r>
            <a:r>
              <a:rPr lang="en-US" altLang="en-US" sz="1400" dirty="0">
                <a:latin typeface="Montserrat Light" pitchFamily="2" charset="0"/>
              </a:rPr>
              <a:t>ã</a:t>
            </a:r>
            <a:r>
              <a:rPr lang="en-US" altLang="pt-BR" sz="1400" dirty="0">
                <a:latin typeface="Montserrat Light" pitchFamily="2" charset="0"/>
              </a:rPr>
              <a:t>o da Cadeia de Suprimentos (Supply Chain Management ou SCM) novo formato de trabalho que est</a:t>
            </a:r>
            <a:r>
              <a:rPr lang="en-US" altLang="en-US" sz="1400" dirty="0">
                <a:latin typeface="Montserrat Light" pitchFamily="2" charset="0"/>
              </a:rPr>
              <a:t>ã</a:t>
            </a:r>
            <a:r>
              <a:rPr lang="en-US" altLang="pt-BR" sz="1400" dirty="0">
                <a:latin typeface="Montserrat Light" pitchFamily="2" charset="0"/>
              </a:rPr>
              <a:t>o adotando as organiza</a:t>
            </a:r>
            <a:r>
              <a:rPr lang="en-US" altLang="en-US" sz="1400" dirty="0">
                <a:latin typeface="Montserrat Light" pitchFamily="2" charset="0"/>
              </a:rPr>
              <a:t>çõ</a:t>
            </a:r>
            <a:r>
              <a:rPr lang="en-US" altLang="pt-BR" sz="1400" dirty="0">
                <a:latin typeface="Montserrat Light" pitchFamily="2" charset="0"/>
              </a:rPr>
              <a:t>es</a:t>
            </a:r>
            <a:r>
              <a:rPr lang="pt-BR" altLang="en-US" sz="1400" dirty="0">
                <a:latin typeface="Montserrat Light" pitchFamily="2" charset="0"/>
              </a:rPr>
              <a:t>, conhecendo os principios da sua arquitetura.. O aluno apreenderá a realizar uma Medição do Desempenho Logistica de forma estruturada. Especial atenção será dada ás tendências da Logística e SCM, no ambiente da indústria 4.0 e 5.0. e com ênfase na Inteligência Artificial aplicada na solução dos problemas logísticos. A disciplina contará com a participação de especialistas que atuam no mundo empresarial e que colocaram suas experiências para enriquecer o aprendizado dos alunos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97230" y="5400040"/>
            <a:ext cx="1038225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3B3838"/>
                </a:solidFill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Métodos previstos</a:t>
            </a:r>
            <a:r>
              <a:rPr lang="pt-BR" sz="1400" dirty="0">
                <a:solidFill>
                  <a:srgbClr val="3B3838"/>
                </a:solidFill>
                <a:latin typeface="Segoe UI" panose="020B0502040204020203" pitchFamily="34" charset="0"/>
                <a:ea typeface="Ebrima" panose="02000000000000000000" pitchFamily="2" charset="0"/>
                <a:cs typeface="Segoe UI" panose="020B0502040204020203" pitchFamily="34" charset="0"/>
              </a:rPr>
              <a:t>: Aulas expositivas, seminários, aulas práticas  e trabalho específico</a:t>
            </a:r>
          </a:p>
          <a:p>
            <a:r>
              <a:rPr lang="pt-B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Público alvo: 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alunos matriculados no PPGEP, em outros programas e profissionais de empresas graduados</a:t>
            </a:r>
            <a:endParaRPr lang="es-CO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Matrícula: 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https://ppgep.ufsc.br/matricula-em-disciplina-isolada/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s-CO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31"/>
          <p:cNvSpPr/>
          <p:nvPr/>
        </p:nvSpPr>
        <p:spPr>
          <a:xfrm>
            <a:off x="697203" y="6309678"/>
            <a:ext cx="11020425" cy="29654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32385" marR="2465070" indent="-6350" algn="l"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solidFill>
                  <a:srgbClr val="757070"/>
                </a:solidFill>
                <a:effectLst/>
                <a:latin typeface="Montserrat Light" pitchFamily="2" charset="0"/>
                <a:ea typeface="Ebrima" panose="02000000000000000000" pitchFamily="2" charset="0"/>
                <a:cs typeface="Ebrima" panose="02000000000000000000" pitchFamily="2" charset="0"/>
              </a:rPr>
              <a:t>Programa de Pós-Graduação em Engenharia de Produção – PPGEP/UFSC</a:t>
            </a:r>
            <a:endParaRPr lang="es-CO" sz="1600" dirty="0">
              <a:solidFill>
                <a:srgbClr val="3B3838"/>
              </a:solidFill>
              <a:effectLst/>
              <a:latin typeface="Montserrat Light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0" name="Picture 133"/>
          <p:cNvPicPr/>
          <p:nvPr/>
        </p:nvPicPr>
        <p:blipFill>
          <a:blip r:embed="rId4"/>
          <a:stretch>
            <a:fillRect/>
          </a:stretch>
        </p:blipFill>
        <p:spPr>
          <a:xfrm>
            <a:off x="196595" y="193040"/>
            <a:ext cx="1036320" cy="453390"/>
          </a:xfrm>
          <a:prstGeom prst="rect">
            <a:avLst/>
          </a:prstGeom>
        </p:spPr>
      </p:pic>
      <p:pic>
        <p:nvPicPr>
          <p:cNvPr id="21" name="Picture 127"/>
          <p:cNvPicPr/>
          <p:nvPr/>
        </p:nvPicPr>
        <p:blipFill>
          <a:blip r:embed="rId5"/>
          <a:stretch>
            <a:fillRect/>
          </a:stretch>
        </p:blipFill>
        <p:spPr>
          <a:xfrm>
            <a:off x="10836338" y="5581651"/>
            <a:ext cx="929322" cy="844550"/>
          </a:xfrm>
          <a:prstGeom prst="rect">
            <a:avLst/>
          </a:prstGeom>
        </p:spPr>
      </p:pic>
      <p:sp>
        <p:nvSpPr>
          <p:cNvPr id="22" name="Retângulo 21"/>
          <p:cNvSpPr/>
          <p:nvPr/>
        </p:nvSpPr>
        <p:spPr>
          <a:xfrm>
            <a:off x="697203" y="6229350"/>
            <a:ext cx="904875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Ebrima</vt:lpstr>
      <vt:lpstr>Montserrat Light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PPGEP</cp:lastModifiedBy>
  <cp:revision>16</cp:revision>
  <dcterms:created xsi:type="dcterms:W3CDTF">2024-08-19T21:17:00Z</dcterms:created>
  <dcterms:modified xsi:type="dcterms:W3CDTF">2025-02-18T13:24:32Z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E024F23ABD7C4E8999ECD414D3A446CC_13</vt:lpwstr>
  </property>
  <property fmtid="{D5CDD505-2E9C-101B-9397-08002B2CF9AE}" pid="3" name="KSOProductBuildVer">
    <vt:lpwstr>1046-12.2.0.19805</vt:lpwstr>
  </property>
</Properties>
</file>