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Raleway" pitchFamily="2" charset="77"/>
      <p:regular r:id="rId4"/>
      <p:bold r:id="rId5"/>
      <p:italic r:id="rId6"/>
      <p:boldItalic r:id="rId7"/>
    </p:embeddedFont>
    <p:embeddedFont>
      <p:font typeface="Tahoma" panose="020B0604030504040204" pitchFamily="34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jtsFx+INegpTQJu/1sNL0SMNEbm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/>
    <p:restoredTop sz="94730"/>
  </p:normalViewPr>
  <p:slideViewPr>
    <p:cSldViewPr snapToGrid="0">
      <p:cViewPr varScale="1">
        <p:scale>
          <a:sx n="119" d="100"/>
          <a:sy n="119" d="100"/>
        </p:scale>
        <p:origin x="552" y="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114956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4097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ppgep.ufsc.br/matricula-em-disciplina-isolada/" TargetMode="External"/><Relationship Id="rId7" Type="http://schemas.openxmlformats.org/officeDocument/2006/relationships/hyperlink" Target="http://lattes.cnpq.br/692964534741234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forms.gle/7qQ9Hdh6HTNzGx2K6" TargetMode="External"/><Relationship Id="rId9" Type="http://schemas.openxmlformats.org/officeDocument/2006/relationships/hyperlink" Target="https://meet.google.com/krq-hjoi-ga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title"/>
          </p:nvPr>
        </p:nvSpPr>
        <p:spPr>
          <a:xfrm>
            <a:off x="381000" y="44700"/>
            <a:ext cx="9592733" cy="10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540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aleway"/>
              <a:buNone/>
            </a:pPr>
            <a:r>
              <a:rPr lang="pt-BR" sz="2400" b="1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Disciplina: Inovação em produtos, serviços e processos</a:t>
            </a:r>
            <a:endParaRPr sz="2400" b="1" i="1" dirty="0">
              <a:solidFill>
                <a:srgbClr val="3A3838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526150" y="2047700"/>
            <a:ext cx="10831200" cy="4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54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 i="0" u="none" strike="noStrike" cap="none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Modalidade: </a:t>
            </a:r>
            <a:r>
              <a:rPr lang="pt-BR" b="1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R</a:t>
            </a:r>
            <a:r>
              <a:rPr lang="pt-BR" b="1" i="0" u="none" strike="noStrike" cap="none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em</a:t>
            </a:r>
            <a:r>
              <a:rPr lang="pt-BR" b="1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ota </a:t>
            </a:r>
            <a:endParaRPr b="1" i="0" u="none" strike="noStrike" cap="none" dirty="0">
              <a:solidFill>
                <a:srgbClr val="3A3838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 i="0" u="none" strike="noStrike" cap="none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Horário: </a:t>
            </a:r>
            <a:r>
              <a:rPr lang="pt-BR" b="0" i="0" u="none" strike="noStrike" cap="none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segundas, das 0</a:t>
            </a:r>
            <a:r>
              <a:rPr lang="pt-BR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9</a:t>
            </a:r>
            <a:r>
              <a:rPr lang="pt-BR" b="0" i="0" u="none" strike="noStrike" cap="none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:00h às 1</a:t>
            </a:r>
            <a:r>
              <a:rPr lang="pt-BR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3</a:t>
            </a:r>
            <a:r>
              <a:rPr lang="pt-BR" b="0" i="0" u="none" strike="noStrike" cap="none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:</a:t>
            </a:r>
            <a:r>
              <a:rPr lang="pt-BR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0</a:t>
            </a:r>
            <a:r>
              <a:rPr lang="pt-BR" b="0" i="0" u="none" strike="noStrike" cap="none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0h </a:t>
            </a:r>
            <a:endParaRPr dirty="0">
              <a:solidFill>
                <a:srgbClr val="3A3838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 i="0" u="none" strike="noStrike" cap="none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Duração: </a:t>
            </a:r>
            <a:r>
              <a:rPr lang="pt-BR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12</a:t>
            </a:r>
            <a:r>
              <a:rPr lang="pt-BR" b="0" i="0" u="none" strike="noStrike" cap="none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 semanas (</a:t>
            </a:r>
            <a:r>
              <a:rPr lang="pt-BR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3</a:t>
            </a:r>
            <a:r>
              <a:rPr lang="pt-BR" b="0" i="0" u="none" strike="noStrike" cap="none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 créditos), 3o Trimestre Letivo</a:t>
            </a:r>
            <a:endParaRPr dirty="0"/>
          </a:p>
          <a:p>
            <a:pPr marL="254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b="1" i="0" u="none" strike="noStrike" cap="none" dirty="0">
              <a:solidFill>
                <a:srgbClr val="3A3838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 i="0" u="none" strike="noStrike" cap="none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Escopo: </a:t>
            </a:r>
            <a:r>
              <a:rPr lang="pt-BR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Fundamentos teóricos da inovação. Teorias econômicas da inovação e da tecnologia. Regimes, trajetórias e Paradigmas tecnológicos. Difusão de Inovações. Indicadores de inovação Fontes de Inovação e capacidade absortiva ou de absorção. Inovação por setor de atividade e geografia da inovação. Inovação sustentável. Abordagens da transição </a:t>
            </a:r>
            <a:r>
              <a:rPr lang="pt-BR" dirty="0" err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sócio-técnica</a:t>
            </a:r>
            <a:r>
              <a:rPr lang="pt-BR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. Sistemas tecnológicos de inovação. Perspectiva </a:t>
            </a:r>
            <a:r>
              <a:rPr lang="pt-BR" dirty="0" err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multinível</a:t>
            </a:r>
            <a:r>
              <a:rPr lang="pt-BR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. Gestão e governança para a transição tecnológica, gestão estratégica de nichos</a:t>
            </a:r>
            <a:r>
              <a:rPr lang="pt-BR" b="0" i="0" u="none" strike="noStrike" cap="none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.</a:t>
            </a:r>
            <a:endParaRPr dirty="0">
              <a:solidFill>
                <a:srgbClr val="3A3838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3A3838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marR="0" lvl="1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 i="0" u="none" strike="noStrike" cap="none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Métodos previstos:</a:t>
            </a:r>
            <a:r>
              <a:rPr lang="pt-BR" b="0" i="0" u="none" strike="noStrike" cap="none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 Aulas expositivas e exercícios. </a:t>
            </a:r>
            <a:endParaRPr b="0" i="0" u="none" strike="noStrike" cap="none" dirty="0">
              <a:solidFill>
                <a:srgbClr val="3A3838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marR="0" lvl="1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 i="0" u="none" strike="noStrike" cap="none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Público alvo: </a:t>
            </a:r>
            <a:r>
              <a:rPr lang="pt-BR" b="0" i="0" u="none" strike="noStrike" cap="none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alunos de pós-graduação de qualquer área e IES.</a:t>
            </a:r>
            <a:endParaRPr dirty="0"/>
          </a:p>
          <a:p>
            <a:pPr marL="0" marR="0" lvl="1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 i="0" u="none" strike="noStrike" cap="none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Informações importantes:</a:t>
            </a:r>
            <a:r>
              <a:rPr lang="pt-BR" b="0" i="0" u="none" strike="noStrike" cap="none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endParaRPr dirty="0"/>
          </a:p>
          <a:p>
            <a:pPr marL="768350" marR="0" lvl="1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pt-BR" b="0" i="0" u="none" strike="noStrike" cap="none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Presença obrigatória na 1a aula (</a:t>
            </a:r>
            <a:r>
              <a:rPr lang="pt-BR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16</a:t>
            </a:r>
            <a:r>
              <a:rPr lang="pt-BR" b="0" i="0" u="none" strike="noStrike" cap="none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/09/24); </a:t>
            </a:r>
            <a:endParaRPr b="1" dirty="0">
              <a:solidFill>
                <a:srgbClr val="3A3838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Matrícula: </a:t>
            </a:r>
            <a:r>
              <a:rPr lang="pt-BR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  <a:hlinkClick r:id="rId3"/>
              </a:rPr>
              <a:t>https://ppgep.ufsc.br/matricula-em-disciplina-isolada/</a:t>
            </a:r>
            <a:endParaRPr lang="pt-BR" dirty="0">
              <a:solidFill>
                <a:srgbClr val="3A3838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lvl="0" algn="just"/>
            <a:r>
              <a:rPr lang="pt-BR" b="1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Alunos em disciplina isolada</a:t>
            </a:r>
          </a:p>
          <a:p>
            <a:pPr marL="25400" lvl="0" algn="just"/>
            <a:r>
              <a:rPr lang="pt-BR" b="1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       </a:t>
            </a:r>
            <a:r>
              <a:rPr lang="pt-BR" dirty="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devem preencher este questionário: </a:t>
            </a:r>
            <a:r>
              <a:rPr lang="en-US" dirty="0"/>
              <a:t> </a:t>
            </a:r>
            <a:r>
              <a:rPr lang="en-US" dirty="0">
                <a:hlinkClick r:id="rId4"/>
              </a:rPr>
              <a:t>https://forms.gle/7qQ9Hdh6HTNzGx2K6</a:t>
            </a:r>
            <a:endParaRPr lang="pt-BR" dirty="0">
              <a:solidFill>
                <a:srgbClr val="3A3838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lvl="0" algn="just"/>
            <a:endParaRPr dirty="0"/>
          </a:p>
          <a:p>
            <a:pPr marL="254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3A3838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rgbClr val="3A3838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5">
            <a:alphaModFix/>
          </a:blip>
          <a:srcRect b="15938"/>
          <a:stretch/>
        </p:blipFill>
        <p:spPr>
          <a:xfrm>
            <a:off x="11467775" y="6278269"/>
            <a:ext cx="661775" cy="5479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1" name="Google Shape;91;p1"/>
          <p:cNvCxnSpPr/>
          <p:nvPr/>
        </p:nvCxnSpPr>
        <p:spPr>
          <a:xfrm>
            <a:off x="185575" y="6593050"/>
            <a:ext cx="9618000" cy="0"/>
          </a:xfrm>
          <a:prstGeom prst="straightConnector1">
            <a:avLst/>
          </a:prstGeom>
          <a:noFill/>
          <a:ln w="9525" cap="flat" cmpd="sng">
            <a:solidFill>
              <a:srgbClr val="AEABAB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2" name="Google Shape;92;p1"/>
          <p:cNvSpPr/>
          <p:nvPr/>
        </p:nvSpPr>
        <p:spPr>
          <a:xfrm>
            <a:off x="207775" y="6537393"/>
            <a:ext cx="9573600" cy="26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757070"/>
              </a:buClr>
              <a:buSzPts val="1800"/>
              <a:buFont typeface="Calibri"/>
              <a:buNone/>
            </a:pPr>
            <a:r>
              <a:rPr lang="pt-BR" sz="1800">
                <a:solidFill>
                  <a:srgbClr val="757070"/>
                </a:solidFill>
                <a:latin typeface="Calibri"/>
                <a:ea typeface="Calibri"/>
                <a:cs typeface="Calibri"/>
                <a:sym typeface="Calibri"/>
              </a:rPr>
              <a:t>Programa de Pós-Graduação em Engenharia de Produção</a:t>
            </a:r>
            <a:endParaRPr sz="1400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3" name="Google Shape;93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155470" y="6382805"/>
            <a:ext cx="1290105" cy="45392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4" name="Google Shape;94;p1"/>
          <p:cNvGrpSpPr/>
          <p:nvPr/>
        </p:nvGrpSpPr>
        <p:grpSpPr>
          <a:xfrm>
            <a:off x="11267080" y="-20477"/>
            <a:ext cx="941244" cy="1635966"/>
            <a:chOff x="10865380" y="-20476"/>
            <a:chExt cx="1342951" cy="2334168"/>
          </a:xfrm>
        </p:grpSpPr>
        <p:sp>
          <p:nvSpPr>
            <p:cNvPr id="95" name="Google Shape;95;p1"/>
            <p:cNvSpPr/>
            <p:nvPr/>
          </p:nvSpPr>
          <p:spPr>
            <a:xfrm rot="10800000">
              <a:off x="10865380" y="-20476"/>
              <a:ext cx="1338657" cy="991219"/>
            </a:xfrm>
            <a:prstGeom prst="rtTriangle">
              <a:avLst/>
            </a:prstGeom>
            <a:solidFill>
              <a:srgbClr val="2057AF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1"/>
            <p:cNvSpPr/>
            <p:nvPr/>
          </p:nvSpPr>
          <p:spPr>
            <a:xfrm rot="10800000">
              <a:off x="11321216" y="297016"/>
              <a:ext cx="887115" cy="1347457"/>
            </a:xfrm>
            <a:custGeom>
              <a:avLst/>
              <a:gdLst/>
              <a:ahLst/>
              <a:cxnLst/>
              <a:rect l="l" t="t" r="r" b="b"/>
              <a:pathLst>
                <a:path w="887115" h="1347456" extrusionOk="0">
                  <a:moveTo>
                    <a:pt x="0" y="686149"/>
                  </a:moveTo>
                  <a:lnTo>
                    <a:pt x="0" y="0"/>
                  </a:lnTo>
                  <a:lnTo>
                    <a:pt x="887115" y="1347456"/>
                  </a:lnTo>
                  <a:lnTo>
                    <a:pt x="0" y="686149"/>
                  </a:lnTo>
                  <a:close/>
                </a:path>
              </a:pathLst>
            </a:custGeom>
            <a:solidFill>
              <a:srgbClr val="3272DA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1"/>
            <p:cNvSpPr/>
            <p:nvPr/>
          </p:nvSpPr>
          <p:spPr>
            <a:xfrm rot="10800000">
              <a:off x="11713099" y="884592"/>
              <a:ext cx="487065" cy="1429100"/>
            </a:xfrm>
            <a:custGeom>
              <a:avLst/>
              <a:gdLst/>
              <a:ahLst/>
              <a:cxnLst/>
              <a:rect l="l" t="t" r="r" b="b"/>
              <a:pathLst>
                <a:path w="487065" h="1429099" extrusionOk="0">
                  <a:moveTo>
                    <a:pt x="0" y="686149"/>
                  </a:moveTo>
                  <a:lnTo>
                    <a:pt x="0" y="0"/>
                  </a:lnTo>
                  <a:lnTo>
                    <a:pt x="487065" y="1429099"/>
                  </a:lnTo>
                  <a:lnTo>
                    <a:pt x="0" y="686149"/>
                  </a:lnTo>
                  <a:close/>
                </a:path>
              </a:pathLst>
            </a:custGeom>
            <a:solidFill>
              <a:srgbClr val="5C8FE2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8" name="Google Shape;98;p1"/>
          <p:cNvSpPr txBox="1"/>
          <p:nvPr/>
        </p:nvSpPr>
        <p:spPr>
          <a:xfrm>
            <a:off x="526143" y="1084570"/>
            <a:ext cx="10831200" cy="923400"/>
          </a:xfrm>
          <a:prstGeom prst="rect">
            <a:avLst/>
          </a:prstGeom>
          <a:solidFill>
            <a:schemeClr val="accent1">
              <a:alpha val="49803"/>
            </a:schemeClr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Mauricio Uriona Maldonado</a:t>
            </a:r>
            <a:endParaRPr sz="1400" b="1">
              <a:solidFill>
                <a:srgbClr val="3A3838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Dr. em </a:t>
            </a:r>
            <a:r>
              <a:rPr lang="pt-BR" sz="130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Engenharia e Gestão do Conhecimento (UFSC)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>
                <a:solidFill>
                  <a:srgbClr val="3A3838"/>
                </a:solidFill>
                <a:latin typeface="Raleway"/>
                <a:ea typeface="Raleway"/>
                <a:cs typeface="Raleway"/>
                <a:sym typeface="Raleway"/>
              </a:rPr>
              <a:t>Professor Associado EPS/UFSC, </a:t>
            </a:r>
            <a:endParaRPr sz="1300">
              <a:solidFill>
                <a:srgbClr val="3A3838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50" u="sng">
                <a:solidFill>
                  <a:schemeClr val="hlink"/>
                </a:solidFill>
                <a:latin typeface="Tahoma"/>
                <a:ea typeface="Tahoma"/>
                <a:cs typeface="Tahoma"/>
                <a:sym typeface="Tahoma"/>
                <a:hlinkClick r:id="rId7"/>
              </a:rPr>
              <a:t>http://lattes.cnpq.br/6929645347412345</a:t>
            </a:r>
            <a:r>
              <a:rPr lang="pt-BR" sz="13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7"/>
              </a:rPr>
              <a:t> </a:t>
            </a:r>
            <a:r>
              <a:rPr lang="pt-BR" sz="13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13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endParaRPr sz="13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3" name="Picture 2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BDD34B5D-3E59-84BA-7772-483A89299AF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053290" y="4438100"/>
            <a:ext cx="1905000" cy="1905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A9C4BD8-519B-52E0-954A-C2D4C6F72E2B}"/>
              </a:ext>
            </a:extLst>
          </p:cNvPr>
          <p:cNvSpPr txBox="1"/>
          <p:nvPr/>
        </p:nvSpPr>
        <p:spPr>
          <a:xfrm>
            <a:off x="7924801" y="4883889"/>
            <a:ext cx="223067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t-BR" sz="1800" b="1" dirty="0">
                <a:solidFill>
                  <a:srgbClr val="3A3838"/>
                </a:solidFill>
                <a:latin typeface="Raleway"/>
                <a:sym typeface="Raleway"/>
              </a:rPr>
              <a:t>Link (Google Meet): </a:t>
            </a:r>
            <a:r>
              <a:rPr lang="en-US" dirty="0">
                <a:hlinkClick r:id="rId9"/>
              </a:rPr>
              <a:t>https://meet.google.com/krq-hjoi-gaz</a:t>
            </a:r>
            <a:r>
              <a:rPr lang="en-US" dirty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219</Words>
  <Application>Microsoft Macintosh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Raleway</vt:lpstr>
      <vt:lpstr>Tahoma</vt:lpstr>
      <vt:lpstr>Office Theme</vt:lpstr>
      <vt:lpstr>Disciplina: Inovação em produtos, serviços e processos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Disciplina: Inovação em processos, serviços e produtos</dc:title>
  <dc:creator>Icaro Agostino</dc:creator>
  <cp:lastModifiedBy>Mauricio Uriona maldonado</cp:lastModifiedBy>
  <cp:revision>4</cp:revision>
  <dcterms:created xsi:type="dcterms:W3CDTF">2020-07-10T12:05:11Z</dcterms:created>
  <dcterms:modified xsi:type="dcterms:W3CDTF">2024-09-12T17:46:07Z</dcterms:modified>
</cp:coreProperties>
</file>