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7AF"/>
    <a:srgbClr val="5C8FE2"/>
    <a:srgbClr val="327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95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4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68AEE-17F3-47F0-B20F-04C0E0F9F4D8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208A5-78C3-415D-AC6D-4CB5665D5341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12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333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C2B30-917C-4BE5-9479-3C3480355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22EE6-675E-4602-BA4C-91693B8DC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36D5E-B8E1-4FD2-A09F-73EE3304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61467-B537-4D05-924B-9D78ACD4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18B9A-5AA8-4CBA-9B2E-6586CF5A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0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EA2B-5908-48D6-A39D-AD4BEF17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00BFA-7E9B-4220-BA7F-ECC57DE84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676E5-7B69-411B-A2CE-CDF2C134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C75E2-E722-4DCD-838A-7F859331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54117-77E6-430F-92A1-68254C09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11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A6911F-79E9-413B-8C57-F8B7487C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A92AE-16DA-4C6B-B40C-F2277B9EC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945FE-994F-4D34-B37F-E6C0155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7E8F9-B1E5-4845-809C-1F42501B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963AE-7A17-4BDF-BCB3-99B14E85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8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8B916-C3DB-4435-890A-B75A4EE7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30AF-5CF4-4D6E-BD0E-94620CE1F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BDF9A-9126-4598-8844-C1491896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40783-E5AC-414B-A8C5-4915C5EB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6C678-1E32-4906-B676-BF40CABD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0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31E8-16B9-4C23-B2CE-2C552EFF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F4081-97A9-4B68-A4A2-FE0AF77BE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D9AE2-BE8A-4599-B38C-EB43E221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B29F4-E512-41FF-BF99-56107E70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8BF03-76C0-4C4B-9B8C-2DC3A882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30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E1BC1-B641-425B-AA70-FAC61C2A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BBB2F-2CAE-4CED-AB6B-052DE83CE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05E33-6350-449C-97D8-39E8774C8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2463E-CA4D-4470-9C14-F347D8F1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B7CE4-75F6-41AE-B490-E87D46AE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D4EA7-8ED1-4070-9182-E8EDB85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0A92F-8F7E-4C6B-ACEE-264B0B26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FBC7B-2DC8-47DF-8EC4-616294D91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8AB56-FD0B-4D6D-B95E-99D8ACE28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52FB62-10E8-490D-A51A-CE0FFE44E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A7BCD-BC9C-45A9-9EFA-453D6D2EC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0F046-24F9-48BD-88AD-E8BEF25B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7E378C-6AF5-415E-94A7-D6C23B36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025BEF-30EB-4134-851C-14AC87B0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49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F643D-C3B4-4156-80E5-C2149901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F81C0F-56C9-4226-B46F-7DAF8D9A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D6413-8176-48CE-9169-8BAF5A62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A3A8C-8418-4080-B22B-1DC78905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7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CA4C6-9158-4C06-8F8B-1F5B1DCA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46A9E-D13C-461D-8816-BA054665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5CAD0-B9EF-4BEB-A922-2C8AA816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34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FE7E2-A1AA-47C0-B3D4-F2DE5226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8FB02-FCB8-45CB-A758-E2F2E331D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53C4F-82E0-4BFF-BC75-CE3D8475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4DED7-A2D0-4473-A25F-ABDE863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BA831-DBE9-4A6D-9508-87E17AAA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62A3-DF1C-4EE1-AA3F-A51F219A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56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162D-73F2-47AF-AF24-1AD6E7D2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7C510-9312-4D0A-B46B-E5AE1B7D3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18D49-886F-4F19-8963-1F06E9F95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D919A-EDF1-4092-9E9F-7A0BC412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078BA-871C-43D9-BB54-BB582D36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582C1-3F5A-4A0F-A2A9-B319BB58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B4B508-8FD0-4966-834B-C165DAD0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0C9EE-5118-4C49-9C54-D630D914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2DEE4-DF23-4556-BCAB-5C549845A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F1510-8F7F-4960-97D1-4924D8A20DAC}" type="datetimeFigureOut">
              <a:rPr lang="de-DE" smtClean="0"/>
              <a:t>05.09.2024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63AC3-14AA-4AF2-B4DD-39972968C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443C-BB52-43BB-BDE1-AE6727D56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7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381000" y="44700"/>
            <a:ext cx="9592733" cy="10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Disciplina: Avaliação </a:t>
            </a:r>
            <a:r>
              <a:rPr lang="pt-BR" sz="2400" b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de </a:t>
            </a:r>
            <a:r>
              <a:rPr lang="pt-BR" sz="2400" b="1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Desempenho</a:t>
            </a:r>
            <a:endParaRPr lang="pt-BR" sz="2400" b="1" i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144801" y="2045246"/>
            <a:ext cx="11439939" cy="3585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Modalidade: </a:t>
            </a:r>
            <a:r>
              <a:rPr lang="bg-BG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Presencial</a:t>
            </a: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Horário: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quartas, das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14:00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 às 18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: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0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0</a:t>
            </a:r>
            <a:r>
              <a:rPr lang="pt-BR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(dias: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18 e 25 de setembro;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0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2, 09, 16, 23 e 30 de outubro; 06, 13, 20 e 27 de novembro; e  04 de dezembro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)</a:t>
            </a: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Duração: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12 semanas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(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crédito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s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)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o Trimestre Letivo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Escopo: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Origens e evolução temporal da avaliação de desempenho organizacional. Sistema e subsistema de AD. Falhas, desafios, oportunidades e caminhos de pesquisa da/para avaliação de desempenho organizacional. Orientação para seleção, interpretação, reflexão e crítica de um fragmento da literatura por meio do </a:t>
            </a:r>
            <a:r>
              <a:rPr lang="pt-BR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Knowledge</a:t>
            </a:r>
            <a:r>
              <a:rPr lang="pt-BR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 </a:t>
            </a:r>
            <a:r>
              <a:rPr lang="pt-BR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Development</a:t>
            </a:r>
            <a:r>
              <a:rPr lang="pt-BR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 </a:t>
            </a:r>
            <a:r>
              <a:rPr lang="pt-BR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Process</a:t>
            </a:r>
            <a:r>
              <a:rPr lang="pt-BR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 – </a:t>
            </a:r>
            <a:r>
              <a:rPr lang="pt-BR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Construtivist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 (</a:t>
            </a:r>
            <a:r>
              <a:rPr lang="pt-BR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ProKnow</a:t>
            </a:r>
            <a:r>
              <a:rPr lang="pt-BR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-C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).</a:t>
            </a:r>
            <a:endParaRPr lang="en-US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82600" lvl="1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Métodos previstos: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Aulas expositivas e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atividades de fixação de conteúdo pós aula. </a:t>
            </a:r>
          </a:p>
          <a:p>
            <a:pPr marL="482600" lvl="1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Público alvo: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alunos de pós-graduação de qualquer área e IES.</a:t>
            </a:r>
          </a:p>
          <a:p>
            <a:pPr marL="482600" lvl="1" algn="just">
              <a:buClr>
                <a:schemeClr val="dk1"/>
              </a:buClr>
              <a:buSzPts val="2400"/>
            </a:pPr>
            <a:r>
              <a:rPr lang="bg-BG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Informações importantes: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</a:p>
          <a:p>
            <a:pPr marL="768350" lvl="1" indent="-285750" algn="just">
              <a:buClr>
                <a:schemeClr val="dk1"/>
              </a:buClr>
              <a:buSzPts val="2400"/>
              <a:buFont typeface="Arial"/>
              <a:buChar char="•"/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As aulas são presenciais.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bg-BG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Matrícula: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https://ppgep.ufsc.br/matricula-em-disciplina-isolada/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" name="Google Shape;100;p14">
            <a:extLst>
              <a:ext uri="{FF2B5EF4-FFF2-40B4-BE49-F238E27FC236}">
                <a16:creationId xmlns:a16="http://schemas.microsoft.com/office/drawing/2014/main" id="{EC08408F-9239-47B6-A0FF-1059EEFA367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15938"/>
          <a:stretch/>
        </p:blipFill>
        <p:spPr>
          <a:xfrm>
            <a:off x="11467775" y="6278269"/>
            <a:ext cx="661775" cy="5479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2;p14">
            <a:extLst>
              <a:ext uri="{FF2B5EF4-FFF2-40B4-BE49-F238E27FC236}">
                <a16:creationId xmlns:a16="http://schemas.microsoft.com/office/drawing/2014/main" id="{C0B19C40-4724-444C-8BE2-93CABECC00DC}"/>
              </a:ext>
            </a:extLst>
          </p:cNvPr>
          <p:cNvCxnSpPr/>
          <p:nvPr/>
        </p:nvCxnSpPr>
        <p:spPr>
          <a:xfrm>
            <a:off x="185575" y="6593050"/>
            <a:ext cx="9618000" cy="0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103;p14">
            <a:extLst>
              <a:ext uri="{FF2B5EF4-FFF2-40B4-BE49-F238E27FC236}">
                <a16:creationId xmlns:a16="http://schemas.microsoft.com/office/drawing/2014/main" id="{815ED665-4812-430C-AED5-DB0E96F499FD}"/>
              </a:ext>
            </a:extLst>
          </p:cNvPr>
          <p:cNvSpPr/>
          <p:nvPr/>
        </p:nvSpPr>
        <p:spPr>
          <a:xfrm>
            <a:off x="207775" y="6537393"/>
            <a:ext cx="9573600" cy="2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757070"/>
                </a:solidFill>
              </a:rPr>
              <a:t>Programa de Pós-Graduação em Engenharia de Produção</a:t>
            </a:r>
            <a:endParaRPr lang="pt-BR" sz="1400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5BA8107-7BEA-4593-89E8-42515698D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470" y="6382805"/>
            <a:ext cx="1290105" cy="4539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301FEF5-B5AA-41DA-9BBC-D60F86C37B24}"/>
              </a:ext>
            </a:extLst>
          </p:cNvPr>
          <p:cNvGrpSpPr/>
          <p:nvPr/>
        </p:nvGrpSpPr>
        <p:grpSpPr>
          <a:xfrm>
            <a:off x="11267080" y="-20477"/>
            <a:ext cx="941244" cy="1635966"/>
            <a:chOff x="10865380" y="-20476"/>
            <a:chExt cx="1342951" cy="2334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74E0FDDC-3831-47BB-A079-0381628B7972}"/>
                </a:ext>
              </a:extLst>
            </p:cNvPr>
            <p:cNvSpPr/>
            <p:nvPr/>
          </p:nvSpPr>
          <p:spPr>
            <a:xfrm rot="10800000">
              <a:off x="10865380" y="-20476"/>
              <a:ext cx="1338657" cy="991219"/>
            </a:xfrm>
            <a:prstGeom prst="rtTriangle">
              <a:avLst/>
            </a:prstGeom>
            <a:solidFill>
              <a:srgbClr val="2057A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ight Triangle 2">
              <a:extLst>
                <a:ext uri="{FF2B5EF4-FFF2-40B4-BE49-F238E27FC236}">
                  <a16:creationId xmlns:a16="http://schemas.microsoft.com/office/drawing/2014/main" id="{D2588252-6368-402C-B776-CDADDDDC36D0}"/>
                </a:ext>
              </a:extLst>
            </p:cNvPr>
            <p:cNvSpPr/>
            <p:nvPr/>
          </p:nvSpPr>
          <p:spPr>
            <a:xfrm rot="10800000">
              <a:off x="11321216" y="297016"/>
              <a:ext cx="887115" cy="1347457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7115" h="1347456">
                  <a:moveTo>
                    <a:pt x="0" y="686149"/>
                  </a:moveTo>
                  <a:lnTo>
                    <a:pt x="0" y="0"/>
                  </a:lnTo>
                  <a:lnTo>
                    <a:pt x="887115" y="1347456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3272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ight Triangle 2">
              <a:extLst>
                <a:ext uri="{FF2B5EF4-FFF2-40B4-BE49-F238E27FC236}">
                  <a16:creationId xmlns:a16="http://schemas.microsoft.com/office/drawing/2014/main" id="{12BC4E33-7EBC-47B2-A941-6771DDE2561E}"/>
                </a:ext>
              </a:extLst>
            </p:cNvPr>
            <p:cNvSpPr/>
            <p:nvPr/>
          </p:nvSpPr>
          <p:spPr>
            <a:xfrm rot="10800000">
              <a:off x="11713099" y="884592"/>
              <a:ext cx="487065" cy="1429100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  <a:gd name="connsiteX0" fmla="*/ 0 w 487065"/>
                <a:gd name="connsiteY0" fmla="*/ 686149 h 1429099"/>
                <a:gd name="connsiteX1" fmla="*/ 0 w 487065"/>
                <a:gd name="connsiteY1" fmla="*/ 0 h 1429099"/>
                <a:gd name="connsiteX2" fmla="*/ 487065 w 487065"/>
                <a:gd name="connsiteY2" fmla="*/ 1429099 h 1429099"/>
                <a:gd name="connsiteX3" fmla="*/ 0 w 487065"/>
                <a:gd name="connsiteY3" fmla="*/ 686149 h 1429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65" h="1429099">
                  <a:moveTo>
                    <a:pt x="0" y="686149"/>
                  </a:moveTo>
                  <a:lnTo>
                    <a:pt x="0" y="0"/>
                  </a:lnTo>
                  <a:lnTo>
                    <a:pt x="487065" y="1429099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5C8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CaixaDeTexto 5">
            <a:extLst>
              <a:ext uri="{FF2B5EF4-FFF2-40B4-BE49-F238E27FC236}">
                <a16:creationId xmlns:a16="http://schemas.microsoft.com/office/drawing/2014/main" id="{E4CEB277-6936-5AC5-15F8-8273CBD36D27}"/>
              </a:ext>
            </a:extLst>
          </p:cNvPr>
          <p:cNvSpPr txBox="1"/>
          <p:nvPr/>
        </p:nvSpPr>
        <p:spPr>
          <a:xfrm>
            <a:off x="526143" y="1084570"/>
            <a:ext cx="10831286" cy="90794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Sandra Rolim Ensslin</a:t>
            </a:r>
          </a:p>
          <a:p>
            <a:pPr algn="ctr"/>
            <a:r>
              <a:rPr lang="pt-BR" sz="14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Dra. </a:t>
            </a:r>
            <a:r>
              <a:rPr lang="bg-BG" sz="14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e</a:t>
            </a:r>
            <a:r>
              <a:rPr lang="pt-BR" sz="14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m </a:t>
            </a:r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Engenharia de </a:t>
            </a:r>
            <a:r>
              <a:rPr lang="bg-BG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Produção</a:t>
            </a:r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 </a:t>
            </a:r>
            <a:r>
              <a:rPr lang="mr-IN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–</a:t>
            </a:r>
            <a:r>
              <a:rPr lang="bg-BG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 Pós-doutorado em S</a:t>
            </a:r>
            <a:r>
              <a:rPr lang="pt-BR" sz="1300" dirty="0" err="1">
                <a:solidFill>
                  <a:schemeClr val="bg2">
                    <a:lumMod val="25000"/>
                  </a:schemeClr>
                </a:solidFill>
                <a:latin typeface="Raleway"/>
              </a:rPr>
              <a:t>istemas</a:t>
            </a:r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 de Controle de Gestão</a:t>
            </a:r>
            <a:r>
              <a:rPr lang="bg-BG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 na </a:t>
            </a:r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Universidade de Valência (Espanha)</a:t>
            </a:r>
            <a:endParaRPr lang="bg-BG" sz="1300" dirty="0">
              <a:solidFill>
                <a:schemeClr val="bg2">
                  <a:lumMod val="25000"/>
                </a:schemeClr>
              </a:solidFill>
              <a:latin typeface="Raleway"/>
            </a:endParaRPr>
          </a:p>
          <a:p>
            <a:pPr algn="ctr"/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Professora Titular CCN/UFSC, 30+ anos de experiência docente.</a:t>
            </a:r>
            <a:r>
              <a:rPr lang="bg-BG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 Pesquisador Produtividade em Pesquisa CNPq 1</a:t>
            </a:r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D</a:t>
            </a:r>
          </a:p>
          <a:p>
            <a:pPr algn="ctr"/>
            <a:r>
              <a:rPr lang="pt-BR" sz="1200" dirty="0">
                <a:solidFill>
                  <a:srgbClr val="2057AF"/>
                </a:solidFill>
              </a:rPr>
              <a:t>http://lattes.cnpq.br/8229557451803357</a:t>
            </a:r>
            <a:r>
              <a:rPr lang="pt-BR" sz="1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3831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224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Raleway</vt:lpstr>
      <vt:lpstr>Office Theme</vt:lpstr>
      <vt:lpstr>Disciplina: Avaliação de Desempenho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Pós-Graduação em Engenharia de Produção</dc:title>
  <dc:creator>Icaro Agostino</dc:creator>
  <cp:lastModifiedBy>faed</cp:lastModifiedBy>
  <cp:revision>103</cp:revision>
  <dcterms:created xsi:type="dcterms:W3CDTF">2020-07-10T12:05:11Z</dcterms:created>
  <dcterms:modified xsi:type="dcterms:W3CDTF">2024-09-05T16:50:11Z</dcterms:modified>
</cp:coreProperties>
</file>